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2" y="-4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083E5-FBC9-469A-91AB-E3711A46AD29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6C4D-668C-4F54-B988-3D8B42613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764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083E5-FBC9-469A-91AB-E3711A46AD29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6C4D-668C-4F54-B988-3D8B42613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723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083E5-FBC9-469A-91AB-E3711A46AD29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6C4D-668C-4F54-B988-3D8B42613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8694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083E5-FBC9-469A-91AB-E3711A46AD29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6C4D-668C-4F54-B988-3D8B42613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8598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083E5-FBC9-469A-91AB-E3711A46AD29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6C4D-668C-4F54-B988-3D8B42613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4904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083E5-FBC9-469A-91AB-E3711A46AD29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6C4D-668C-4F54-B988-3D8B42613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013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083E5-FBC9-469A-91AB-E3711A46AD29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6C4D-668C-4F54-B988-3D8B42613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591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083E5-FBC9-469A-91AB-E3711A46AD29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6C4D-668C-4F54-B988-3D8B42613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9273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083E5-FBC9-469A-91AB-E3711A46AD29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6C4D-668C-4F54-B988-3D8B42613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111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083E5-FBC9-469A-91AB-E3711A46AD29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6C4D-668C-4F54-B988-3D8B42613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237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083E5-FBC9-469A-91AB-E3711A46AD29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6C4D-668C-4F54-B988-3D8B42613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011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083E5-FBC9-469A-91AB-E3711A46AD29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F6C4D-668C-4F54-B988-3D8B42613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0163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png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microsoft.com/office/2007/relationships/hdphoto" Target="../media/hdphoto1.wdp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14332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07504" y="35332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КАРЬЕРНАЯ КАРТА ВЫПУСКНИКА</a:t>
            </a:r>
            <a:endParaRPr lang="ru-RU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504" y="404664"/>
            <a:ext cx="61206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50950" indent="-1250950"/>
            <a:r>
              <a:rPr lang="ru-RU" sz="1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Специальности: 54.02.05 Живопись (по видам) углубленной подготовки, квалификация: художник-живописец, преподаватель;</a:t>
            </a:r>
            <a:br>
              <a:rPr lang="ru-RU" sz="1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ru-RU" sz="1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Иконописец, преподаватель</a:t>
            </a:r>
          </a:p>
        </p:txBody>
      </p:sp>
      <p:pic>
        <p:nvPicPr>
          <p:cNvPr id="1026" name="Picture 2" descr="K:\ДУ_новая\Бланки Благодарности  Афиши\Афиши\Логотип  КДУ прозрачный.gif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25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52" y="1124744"/>
            <a:ext cx="729475" cy="74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228184" y="112276"/>
            <a:ext cx="2808312" cy="166054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sz="16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Духовное училище </a:t>
            </a:r>
            <a:br>
              <a:rPr lang="ru-RU" sz="1600" dirty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ru-RU" sz="16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по подготовке </a:t>
            </a:r>
            <a:br>
              <a:rPr lang="ru-RU" sz="1600" dirty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ru-RU" sz="16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регентов и иконописцев Калужской Епархии </a:t>
            </a:r>
            <a:br>
              <a:rPr lang="ru-RU" sz="1600" dirty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ru-RU" sz="16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Русской Православной Церкви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51064" y="1196752"/>
            <a:ext cx="2664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rgbClr val="800000"/>
                </a:solidFill>
              </a:rPr>
              <a:t>Два диплома: </a:t>
            </a:r>
            <a:br>
              <a:rPr lang="ru-RU" sz="1400" dirty="0" smtClean="0">
                <a:solidFill>
                  <a:srgbClr val="800000"/>
                </a:solidFill>
              </a:rPr>
            </a:br>
            <a:r>
              <a:rPr lang="ru-RU" sz="1400" dirty="0" smtClean="0">
                <a:solidFill>
                  <a:srgbClr val="800000"/>
                </a:solidFill>
              </a:rPr>
              <a:t>государственный и церковный</a:t>
            </a:r>
            <a:endParaRPr lang="ru-RU" sz="1400" dirty="0">
              <a:solidFill>
                <a:srgbClr val="8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496" y="4365104"/>
            <a:ext cx="3627374" cy="2462213"/>
          </a:xfrm>
          <a:prstGeom prst="rect">
            <a:avLst/>
          </a:prstGeom>
          <a:noFill/>
          <a:ln w="28575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Обучение в КДУ: 3 года 10 месяцев.</a:t>
            </a:r>
          </a:p>
          <a:p>
            <a:r>
              <a:rPr lang="ru-RU" sz="1400" dirty="0" smtClean="0">
                <a:solidFill>
                  <a:srgbClr val="800000"/>
                </a:solidFill>
              </a:rPr>
              <a:t>Практика: в музее им. Андрея Рублёва;</a:t>
            </a:r>
          </a:p>
          <a:p>
            <a:r>
              <a:rPr lang="ru-RU" sz="1400" dirty="0">
                <a:solidFill>
                  <a:srgbClr val="800000"/>
                </a:solidFill>
              </a:rPr>
              <a:t> </a:t>
            </a:r>
            <a:r>
              <a:rPr lang="ru-RU" sz="1400" dirty="0" smtClean="0">
                <a:solidFill>
                  <a:srgbClr val="800000"/>
                </a:solidFill>
              </a:rPr>
              <a:t>                   в Православной гимназии (ФГОС);</a:t>
            </a:r>
          </a:p>
          <a:p>
            <a:r>
              <a:rPr lang="ru-RU" sz="1400" dirty="0">
                <a:solidFill>
                  <a:srgbClr val="800000"/>
                </a:solidFill>
              </a:rPr>
              <a:t> </a:t>
            </a:r>
            <a:r>
              <a:rPr lang="ru-RU" sz="1400" dirty="0" smtClean="0">
                <a:solidFill>
                  <a:srgbClr val="800000"/>
                </a:solidFill>
              </a:rPr>
              <a:t>                   в воскресных школах и Центрах.</a:t>
            </a:r>
          </a:p>
          <a:p>
            <a:r>
              <a:rPr lang="ru-RU" sz="1400" dirty="0" smtClean="0">
                <a:solidFill>
                  <a:srgbClr val="800000"/>
                </a:solidFill>
              </a:rPr>
              <a:t>Участие: в конференциях; </a:t>
            </a:r>
          </a:p>
          <a:p>
            <a:r>
              <a:rPr lang="ru-RU" sz="1400" dirty="0" smtClean="0">
                <a:solidFill>
                  <a:srgbClr val="800000"/>
                </a:solidFill>
              </a:rPr>
              <a:t>                 в профессиональных конкурсах;</a:t>
            </a:r>
          </a:p>
          <a:p>
            <a:r>
              <a:rPr lang="ru-RU" sz="1400" dirty="0">
                <a:solidFill>
                  <a:srgbClr val="800000"/>
                </a:solidFill>
              </a:rPr>
              <a:t> </a:t>
            </a:r>
            <a:r>
              <a:rPr lang="ru-RU" sz="1400" dirty="0" smtClean="0">
                <a:solidFill>
                  <a:srgbClr val="800000"/>
                </a:solidFill>
              </a:rPr>
              <a:t>                в выставках, фестивалях, форумах;</a:t>
            </a:r>
          </a:p>
          <a:p>
            <a:r>
              <a:rPr lang="ru-RU" sz="1400" dirty="0">
                <a:solidFill>
                  <a:srgbClr val="800000"/>
                </a:solidFill>
              </a:rPr>
              <a:t> </a:t>
            </a:r>
            <a:r>
              <a:rPr lang="ru-RU" sz="1400" dirty="0" smtClean="0">
                <a:solidFill>
                  <a:srgbClr val="800000"/>
                </a:solidFill>
              </a:rPr>
              <a:t>                в волонтёрской деятельности</a:t>
            </a:r>
          </a:p>
          <a:p>
            <a:r>
              <a:rPr lang="ru-RU" sz="1400" b="1" dirty="0" smtClean="0">
                <a:solidFill>
                  <a:srgbClr val="800000"/>
                </a:solidFill>
              </a:rPr>
              <a:t>БЕСПЛАТНОЕ</a:t>
            </a:r>
            <a:r>
              <a:rPr lang="ru-RU" sz="1400" dirty="0" smtClean="0">
                <a:solidFill>
                  <a:srgbClr val="800000"/>
                </a:solidFill>
              </a:rPr>
              <a:t> обучение, проживание, </a:t>
            </a:r>
            <a:br>
              <a:rPr lang="ru-RU" sz="1400" dirty="0" smtClean="0">
                <a:solidFill>
                  <a:srgbClr val="800000"/>
                </a:solidFill>
              </a:rPr>
            </a:br>
            <a:r>
              <a:rPr lang="ru-RU" sz="1400" dirty="0" smtClean="0">
                <a:solidFill>
                  <a:srgbClr val="800000"/>
                </a:solidFill>
              </a:rPr>
              <a:t>4-х разовое питание, паломнические поездки 4 раза в год.       </a:t>
            </a:r>
            <a:endParaRPr lang="ru-RU" sz="1400" dirty="0">
              <a:solidFill>
                <a:srgbClr val="8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63888" y="3198455"/>
            <a:ext cx="3384376" cy="2893100"/>
          </a:xfrm>
          <a:prstGeom prst="rect">
            <a:avLst/>
          </a:prstGeom>
          <a:noFill/>
          <a:ln w="28575">
            <a:solidFill>
              <a:srgbClr val="800000"/>
            </a:solidFill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40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/>
              <a:t>По </a:t>
            </a:r>
            <a:r>
              <a:rPr lang="ru-RU" dirty="0" smtClean="0"/>
              <a:t>окончании КДУ:</a:t>
            </a:r>
            <a:endParaRPr lang="ru-RU" dirty="0"/>
          </a:p>
          <a:p>
            <a:pPr marL="177800" indent="-177800">
              <a:buFont typeface="Arial" pitchFamily="34" charset="0"/>
              <a:buChar char="•"/>
            </a:pPr>
            <a:r>
              <a:rPr lang="ru-RU" dirty="0" smtClean="0">
                <a:effectLst/>
              </a:rPr>
              <a:t>Поступление </a:t>
            </a:r>
            <a:r>
              <a:rPr lang="ru-RU" dirty="0">
                <a:effectLst/>
              </a:rPr>
              <a:t>в ВУЗ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dirty="0" smtClean="0">
                <a:effectLst/>
              </a:rPr>
              <a:t>Иконописец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dirty="0" smtClean="0">
                <a:effectLst/>
              </a:rPr>
              <a:t>Преподаватель в Детской художественной школе, Детской школе искусств, художественной студии, воскресной школе, общеобразовательной школе</a:t>
            </a:r>
            <a:endParaRPr lang="ru-RU" dirty="0">
              <a:effectLst/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ru-RU" dirty="0" smtClean="0">
                <a:effectLst/>
              </a:rPr>
              <a:t>Учитель  ИЗО </a:t>
            </a:r>
            <a:r>
              <a:rPr lang="ru-RU" dirty="0">
                <a:effectLst/>
              </a:rPr>
              <a:t>начальной и основной общеобразовательной школы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dirty="0">
                <a:effectLst/>
              </a:rPr>
              <a:t>Руководитель </a:t>
            </a:r>
            <a:r>
              <a:rPr lang="ru-RU" dirty="0" smtClean="0">
                <a:effectLst/>
              </a:rPr>
              <a:t>художественной студии </a:t>
            </a:r>
            <a:br>
              <a:rPr lang="ru-RU" dirty="0" smtClean="0">
                <a:effectLst/>
              </a:rPr>
            </a:br>
            <a:r>
              <a:rPr lang="ru-RU" dirty="0" smtClean="0">
                <a:effectLst/>
              </a:rPr>
              <a:t>в Доме культуры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dirty="0" smtClean="0">
                <a:effectLst/>
              </a:rPr>
              <a:t>Организатор выставок</a:t>
            </a:r>
            <a:endParaRPr lang="ru-RU" dirty="0">
              <a:effectLst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04248" y="1925884"/>
            <a:ext cx="2232248" cy="4401205"/>
          </a:xfrm>
          <a:prstGeom prst="rect">
            <a:avLst/>
          </a:prstGeom>
          <a:noFill/>
          <a:ln w="28575">
            <a:solidFill>
              <a:srgbClr val="800000"/>
            </a:solidFill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40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Через 5-15 лет:</a:t>
            </a:r>
            <a:endParaRPr lang="ru-RU" dirty="0"/>
          </a:p>
          <a:p>
            <a:pPr marL="177800" indent="-177800">
              <a:buFont typeface="Arial" pitchFamily="34" charset="0"/>
              <a:buChar char="•"/>
            </a:pPr>
            <a:r>
              <a:rPr lang="ru-RU" dirty="0" smtClean="0">
                <a:effectLst/>
              </a:rPr>
              <a:t>Иконописец</a:t>
            </a:r>
            <a:endParaRPr lang="ru-RU" dirty="0">
              <a:effectLst/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ru-RU" dirty="0" smtClean="0">
                <a:effectLst/>
              </a:rPr>
              <a:t>Руководитель и преподаватель художественной школы</a:t>
            </a:r>
            <a:endParaRPr lang="ru-RU" dirty="0">
              <a:effectLst/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ru-RU" dirty="0" smtClean="0">
                <a:effectLst/>
              </a:rPr>
              <a:t>Руководитель </a:t>
            </a:r>
            <a:r>
              <a:rPr lang="ru-RU" dirty="0">
                <a:effectLst/>
              </a:rPr>
              <a:t>детского  </a:t>
            </a:r>
            <a:r>
              <a:rPr lang="ru-RU" dirty="0" smtClean="0">
                <a:effectLst/>
              </a:rPr>
              <a:t>и взрослого художественного коллектива</a:t>
            </a:r>
            <a:endParaRPr lang="ru-RU" dirty="0">
              <a:effectLst/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ru-RU" dirty="0" smtClean="0">
                <a:effectLst/>
              </a:rPr>
              <a:t>Художественный руководитель Дома культуры</a:t>
            </a:r>
            <a:endParaRPr lang="ru-RU" dirty="0">
              <a:effectLst/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ru-RU" dirty="0" smtClean="0">
                <a:effectLst/>
              </a:rPr>
              <a:t>Заместитель руководителя начальной </a:t>
            </a:r>
            <a:r>
              <a:rPr lang="ru-RU" dirty="0">
                <a:effectLst/>
              </a:rPr>
              <a:t>и основной общеобразовательной </a:t>
            </a:r>
            <a:r>
              <a:rPr lang="ru-RU" dirty="0" smtClean="0">
                <a:effectLst/>
              </a:rPr>
              <a:t>школы (по окончании ВУЗа)</a:t>
            </a:r>
            <a:endParaRPr lang="ru-RU" dirty="0">
              <a:effectLst/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ru-RU" dirty="0" smtClean="0">
                <a:effectLst/>
              </a:rPr>
              <a:t>Организатор и ведущий открытий выставок</a:t>
            </a:r>
            <a:endParaRPr lang="ru-RU" dirty="0">
              <a:effectLst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29603" y="1178168"/>
            <a:ext cx="27332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rgbClr val="800000"/>
                </a:solidFill>
              </a:rPr>
              <a:t>56 календарных дней оплачиваемый отпуск </a:t>
            </a:r>
            <a:br>
              <a:rPr lang="ru-RU" sz="1400" dirty="0" smtClean="0">
                <a:solidFill>
                  <a:srgbClr val="800000"/>
                </a:solidFill>
              </a:rPr>
            </a:br>
            <a:r>
              <a:rPr lang="ru-RU" sz="1400" dirty="0" smtClean="0">
                <a:solidFill>
                  <a:srgbClr val="800000"/>
                </a:solidFill>
              </a:rPr>
              <a:t>педагогическим работникам</a:t>
            </a:r>
            <a:endParaRPr lang="ru-RU" sz="1400" dirty="0">
              <a:solidFill>
                <a:srgbClr val="80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202930" y="6054387"/>
            <a:ext cx="39694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rgbClr val="800000"/>
                </a:solidFill>
              </a:rPr>
              <a:t>Сайт: </a:t>
            </a:r>
            <a:r>
              <a:rPr lang="en-US" sz="1600" dirty="0" smtClean="0">
                <a:solidFill>
                  <a:srgbClr val="800000"/>
                </a:solidFill>
              </a:rPr>
              <a:t>https://kdu-kaluga.ru/</a:t>
            </a:r>
            <a:endParaRPr lang="ru-RU" sz="1600" dirty="0" smtClean="0">
              <a:solidFill>
                <a:srgbClr val="800000"/>
              </a:solidFill>
            </a:endParaRPr>
          </a:p>
          <a:p>
            <a:r>
              <a:rPr lang="ru-RU" sz="1600" dirty="0" smtClean="0">
                <a:solidFill>
                  <a:srgbClr val="800000"/>
                </a:solidFill>
              </a:rPr>
              <a:t>Эл. почта: inboxkdu@mail.ru</a:t>
            </a:r>
          </a:p>
          <a:p>
            <a:r>
              <a:rPr lang="ru-RU" sz="1600" dirty="0" smtClean="0">
                <a:solidFill>
                  <a:srgbClr val="800000"/>
                </a:solidFill>
              </a:rPr>
              <a:t>Адрес: 248000, </a:t>
            </a:r>
            <a:r>
              <a:rPr lang="ru-RU" sz="1600" dirty="0" err="1" smtClean="0">
                <a:solidFill>
                  <a:srgbClr val="800000"/>
                </a:solidFill>
              </a:rPr>
              <a:t>г.Калуга</a:t>
            </a:r>
            <a:r>
              <a:rPr lang="ru-RU" sz="1600" dirty="0" smtClean="0">
                <a:solidFill>
                  <a:srgbClr val="800000"/>
                </a:solidFill>
              </a:rPr>
              <a:t>, ул. Дарвина, 13/33</a:t>
            </a:r>
            <a:endParaRPr lang="ru-RU" sz="1600" dirty="0">
              <a:solidFill>
                <a:srgbClr val="80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067944" y="1916832"/>
            <a:ext cx="266429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800000"/>
                </a:solidFill>
              </a:rPr>
              <a:t>Контакты:</a:t>
            </a:r>
            <a:endParaRPr lang="ru-RU" sz="1400" dirty="0">
              <a:solidFill>
                <a:srgbClr val="800000"/>
              </a:solidFill>
            </a:endParaRPr>
          </a:p>
          <a:p>
            <a:r>
              <a:rPr lang="ru-RU" sz="1400" dirty="0">
                <a:solidFill>
                  <a:srgbClr val="800000"/>
                </a:solidFill>
              </a:rPr>
              <a:t>секретарь: +7 4842 57 30 06</a:t>
            </a:r>
            <a:br>
              <a:rPr lang="ru-RU" sz="1400" dirty="0">
                <a:solidFill>
                  <a:srgbClr val="800000"/>
                </a:solidFill>
              </a:rPr>
            </a:br>
            <a:r>
              <a:rPr lang="ru-RU" sz="1400" dirty="0">
                <a:solidFill>
                  <a:srgbClr val="800000"/>
                </a:solidFill>
              </a:rPr>
              <a:t>ректор:       +7 920 613 42 32</a:t>
            </a:r>
            <a:br>
              <a:rPr lang="ru-RU" sz="1400" dirty="0">
                <a:solidFill>
                  <a:srgbClr val="800000"/>
                </a:solidFill>
              </a:rPr>
            </a:br>
            <a:r>
              <a:rPr lang="ru-RU" sz="1400" dirty="0">
                <a:solidFill>
                  <a:srgbClr val="800000"/>
                </a:solidFill>
              </a:rPr>
              <a:t>проректор: +7 965 707 78 87</a:t>
            </a:r>
            <a:br>
              <a:rPr lang="ru-RU" sz="1400" dirty="0">
                <a:solidFill>
                  <a:srgbClr val="800000"/>
                </a:solidFill>
              </a:rPr>
            </a:br>
            <a:r>
              <a:rPr lang="ru-RU" sz="1400" dirty="0">
                <a:solidFill>
                  <a:srgbClr val="800000"/>
                </a:solidFill>
              </a:rPr>
              <a:t>инспектор: +7 919 034 87 81</a:t>
            </a: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63" y="1916832"/>
            <a:ext cx="2089713" cy="1440161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2820" y="3174160"/>
            <a:ext cx="1679059" cy="1118936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1988840"/>
            <a:ext cx="870373" cy="1160498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443" y="3429000"/>
            <a:ext cx="1257183" cy="837795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22572" y="2045142"/>
            <a:ext cx="773364" cy="1031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07283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194</Words>
  <Application>Microsoft Office PowerPoint</Application>
  <PresentationFormat>Экран (4:3)</PresentationFormat>
  <Paragraphs>33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Люба</dc:creator>
  <cp:lastModifiedBy>Люба</cp:lastModifiedBy>
  <cp:revision>15</cp:revision>
  <dcterms:created xsi:type="dcterms:W3CDTF">2025-12-23T08:44:44Z</dcterms:created>
  <dcterms:modified xsi:type="dcterms:W3CDTF">2025-12-23T14:10:17Z</dcterms:modified>
</cp:coreProperties>
</file>